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66" r:id="rId5"/>
    <p:sldId id="269" r:id="rId6"/>
    <p:sldId id="270" r:id="rId7"/>
    <p:sldId id="268" r:id="rId8"/>
    <p:sldId id="267" r:id="rId9"/>
    <p:sldId id="258" r:id="rId10"/>
    <p:sldId id="259" r:id="rId11"/>
    <p:sldId id="260" r:id="rId12"/>
    <p:sldId id="261" r:id="rId13"/>
    <p:sldId id="262" r:id="rId14"/>
    <p:sldId id="265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C377-C1D6-4449-A4CC-C50E35F5704F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0144-191B-4B17-AF63-209048B5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9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2%D1%91%D0%BA_%D0%BB%D1%91%D0%B3%D0%BA%D0%B8%D1%85" TargetMode="External"/><Relationship Id="rId13" Type="http://schemas.openxmlformats.org/officeDocument/2006/relationships/hyperlink" Target="https://ru.wikipedia.org/wiki/%D0%A1%D0%B5%D1%80%D0%BE%D0%B2%D0%BE%D0%B4%D0%BE%D1%80%D0%BE%D0%B4#cite_note-28" TargetMode="External"/><Relationship Id="rId3" Type="http://schemas.openxmlformats.org/officeDocument/2006/relationships/hyperlink" Target="https://ru.wikipedia.org/wiki/%D0%93%D0%BE%D0%BB%D0%BE%D0%B2%D0%BE%D0%BA%D1%80%D1%83%D0%B6%D0%B5%D0%BD%D0%B8%D0%B5" TargetMode="External"/><Relationship Id="rId7" Type="http://schemas.openxmlformats.org/officeDocument/2006/relationships/hyperlink" Target="https://ru.wikipedia.org/wiki/%D0%A1%D0%BF%D0%B0%D0%B7%D0%BC" TargetMode="External"/><Relationship Id="rId12" Type="http://schemas.openxmlformats.org/officeDocument/2006/relationships/hyperlink" Target="https://ru.wikipedia.org/wiki/%D0%9C%D0%B5%D1%82%D0%B0%D0%BB%D0%BB%D0%B8%D1%87%D0%B5%D1%81%D0%BA%D0%B8%D0%B9_%D0%B2%D0%BA%D1%83%D1%8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E%D0%BC%D0%B0" TargetMode="External"/><Relationship Id="rId11" Type="http://schemas.openxmlformats.org/officeDocument/2006/relationships/hyperlink" Target="https://ru.wikipedia.org/wiki/%D0%97%D0%B0%D0%BF%D0%B0%D1%85" TargetMode="External"/><Relationship Id="rId5" Type="http://schemas.openxmlformats.org/officeDocument/2006/relationships/hyperlink" Target="https://ru.wikipedia.org/wiki/%D0%A2%D0%BE%D1%88%D0%BD%D0%BE%D1%82%D0%B0" TargetMode="External"/><Relationship Id="rId10" Type="http://schemas.openxmlformats.org/officeDocument/2006/relationships/hyperlink" Target="https://ru.wikipedia.org/wiki/%D0%90%D0%B4%D0%B0%D0%BF%D1%82%D0%B0%D1%86%D0%B8%D1%8F_(%D0%B1%D0%B8%D0%BE%D0%BB%D0%BE%D0%B3%D0%B8%D1%8F)" TargetMode="External"/><Relationship Id="rId4" Type="http://schemas.openxmlformats.org/officeDocument/2006/relationships/hyperlink" Target="https://ru.wikipedia.org/wiki/%D0%93%D0%BE%D0%BB%D0%BE%D0%B2%D0%BD%D0%B0%D1%8F_%D0%B1%D0%BE%D0%BB%D1%8C" TargetMode="External"/><Relationship Id="rId9" Type="http://schemas.openxmlformats.org/officeDocument/2006/relationships/hyperlink" Target="https://ru.wikipedia.org/wiki/%D0%A1%D0%BC%D0%B5%D1%80%D1%82%D1%8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Выброс сероводорода  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токсичен. Вдыхание воздуха с небольшим содержанием сероводорода вызывает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Головокружение"/>
              </a:rPr>
              <a:t>головокружение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Головная боль"/>
              </a:rPr>
              <a:t>головную боль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Тошнота"/>
              </a:rPr>
              <a:t>тошноту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со значительной концентрацией приводит 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Кома"/>
              </a:rPr>
              <a:t>коме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пазм"/>
              </a:rPr>
              <a:t>судорогам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Отёк лёгких"/>
              </a:rPr>
              <a:t>отёку лёгких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даже к летальному исходу. При высокой концентрации однократное вдыхание может вызвать мгновенную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Смерть"/>
              </a:rPr>
              <a:t>смерть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 вдыхании воздуха с небольшими концентрациями у человека довольно быстро возникает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Адаптация (биология)"/>
              </a:rPr>
              <a:t>адаптация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 неприятному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Запах"/>
              </a:rPr>
              <a:t>запаху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«тухлых яиц», и он перестаёт ощущаться. Во рту возникает сладковатый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Металлический вкус"/>
              </a:rPr>
              <a:t>металлический привкус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[28]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0144-191B-4B17-AF63-209048B5F13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xpresspublishing.co.uk/eltesp.php?Country=uk&amp;Category=12" TargetMode="External"/><Relationship Id="rId2" Type="http://schemas.openxmlformats.org/officeDocument/2006/relationships/hyperlink" Target="http://www.bookshop247.com/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searchgate.net/profile/David_Crookall/publication/249252329_The_use_of_non-ELT_simulations/links/548dafb20cf2d1800d841d6d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uozGujfdS0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-song.net/?song=%CA%E8%F2%E0%E9%E3%EE%F0%EE%E4%F1%EA%E0%FF.+Vive+la+joi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flsites.com/con%20tuesday%20spring%202011airport%20bus%20hotel.pd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jaz.ru/page/planirovanie" TargetMode="External"/><Relationship Id="rId4" Type="http://schemas.openxmlformats.org/officeDocument/2006/relationships/hyperlink" Target="http://www.injaz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500990" cy="1857388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320000"/>
                </a:solidFill>
              </a:rPr>
              <a:t>Ролевые игры для формирования навыков профессионально-ориентированного общения в группах уровня </a:t>
            </a:r>
            <a:r>
              <a:rPr lang="en-US" sz="3200" b="1" dirty="0" smtClean="0">
                <a:solidFill>
                  <a:srgbClr val="320000"/>
                </a:solidFill>
              </a:rPr>
              <a:t>A</a:t>
            </a:r>
            <a:r>
              <a:rPr lang="ru-RU" sz="3200" b="1" dirty="0" smtClean="0">
                <a:solidFill>
                  <a:srgbClr val="320000"/>
                </a:solidFill>
              </a:rPr>
              <a:t>1 и </a:t>
            </a:r>
            <a:r>
              <a:rPr lang="en-US" sz="3200" b="1" dirty="0" smtClean="0">
                <a:solidFill>
                  <a:srgbClr val="320000"/>
                </a:solidFill>
              </a:rPr>
              <a:t>A</a:t>
            </a:r>
            <a:r>
              <a:rPr lang="ru-RU" sz="3200" b="1" dirty="0" smtClean="0">
                <a:solidFill>
                  <a:srgbClr val="320000"/>
                </a:solidFill>
              </a:rPr>
              <a:t>2</a:t>
            </a:r>
            <a:endParaRPr lang="ru-RU" sz="3200" dirty="0">
              <a:solidFill>
                <a:srgbClr val="32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428868"/>
            <a:ext cx="4214842" cy="685808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320000"/>
                </a:solidFill>
              </a:rPr>
              <a:t>Группы уровней А1-А2</a:t>
            </a:r>
            <a:endParaRPr lang="ru-RU" b="1" dirty="0">
              <a:solidFill>
                <a:srgbClr val="320000"/>
              </a:solidFill>
            </a:endParaRPr>
          </a:p>
        </p:txBody>
      </p:sp>
      <p:pic>
        <p:nvPicPr>
          <p:cNvPr id="1026" name="Picture 2" descr="\\WORK2\SharedDocs\РАБОЧАЯ\ОЮ\сканы для аннотаций на сайт\Д 13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1857388" cy="2395453"/>
          </a:xfrm>
          <a:prstGeom prst="rect">
            <a:avLst/>
          </a:prstGeom>
          <a:noFill/>
        </p:spPr>
      </p:pic>
      <p:pic>
        <p:nvPicPr>
          <p:cNvPr id="1027" name="Picture 3" descr="\\WORK2\SharedDocs\РАБОЧАЯ\ОЮ\сканы для аннотаций на сайт\Д 13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3116"/>
            <a:ext cx="1811902" cy="2500306"/>
          </a:xfrm>
          <a:prstGeom prst="rect">
            <a:avLst/>
          </a:prstGeom>
          <a:noFill/>
        </p:spPr>
      </p:pic>
      <p:pic>
        <p:nvPicPr>
          <p:cNvPr id="1029" name="Picture 5" descr="http://www.eltbooks.com/cover/9780194739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6209">
            <a:off x="2903661" y="3483671"/>
            <a:ext cx="2041149" cy="254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Аудирование + говорение</a:t>
            </a:r>
            <a:endParaRPr lang="ru-RU" dirty="0"/>
          </a:p>
        </p:txBody>
      </p:sp>
      <p:pic>
        <p:nvPicPr>
          <p:cNvPr id="4" name="Picture 3" descr="\\WORK2\SharedDocs\РАБОЧАЯ\ОЮ\сканы для аннотаций на сайт\Д 13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643602" cy="545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Диалоги для подготовки к ролевой игре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Реалистичные ситуации</a:t>
            </a:r>
          </a:p>
          <a:p>
            <a:r>
              <a:rPr lang="ru-RU" dirty="0" smtClean="0"/>
              <a:t>Разговорный язык </a:t>
            </a:r>
            <a:r>
              <a:rPr lang="en-US" dirty="0" smtClean="0"/>
              <a:t>(chatty</a:t>
            </a:r>
            <a:r>
              <a:rPr lang="ru-RU" dirty="0" smtClean="0"/>
              <a:t> </a:t>
            </a:r>
            <a:r>
              <a:rPr lang="en-US" dirty="0" smtClean="0"/>
              <a:t>language)</a:t>
            </a:r>
          </a:p>
          <a:p>
            <a:r>
              <a:rPr lang="ru-RU" dirty="0" smtClean="0"/>
              <a:t>Активная отработка терминологии ( </a:t>
            </a:r>
            <a:r>
              <a:rPr lang="en-US" dirty="0" smtClean="0"/>
              <a:t>professional, semi-professional lexis)</a:t>
            </a:r>
          </a:p>
          <a:p>
            <a:r>
              <a:rPr lang="en-US" dirty="0" smtClean="0"/>
              <a:t>TV-presenter’s Mode for dialogues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WORK2\SharedDocs\РАБОЧАЯ\ОЮ\сканы для аннотаций на сайт\Д 13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453" y="428604"/>
            <a:ext cx="4501547" cy="6072230"/>
          </a:xfrm>
          <a:prstGeom prst="rect">
            <a:avLst/>
          </a:prstGeom>
          <a:noFill/>
        </p:spPr>
      </p:pic>
      <p:pic>
        <p:nvPicPr>
          <p:cNvPr id="3075" name="Picture 3" descr="\\WORK2\SharedDocs\РАБОЧАЯ\ОЮ\сканы для аннотаций на сайт\Д 13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286280" cy="6163866"/>
          </a:xfrm>
          <a:prstGeom prst="rect">
            <a:avLst/>
          </a:prstGeom>
          <a:noFill/>
        </p:spPr>
      </p:pic>
      <p:pic>
        <p:nvPicPr>
          <p:cNvPr id="3076" name="Picture 4" descr="\\WORK2\SharedDocs\РАБОЧАЯ\ОЮ\сканы для аннотаций на сайт\Д 13 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7099" y="0"/>
            <a:ext cx="49698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>Учебники с ролевой игрой на основе </a:t>
            </a:r>
            <a:r>
              <a:rPr lang="ru-RU" b="1" u="sng" dirty="0" smtClean="0">
                <a:solidFill>
                  <a:srgbClr val="990033"/>
                </a:solidFill>
              </a:rPr>
              <a:t>кейс-метода</a:t>
            </a:r>
            <a:endParaRPr lang="ru-RU" b="1" u="sng" dirty="0">
              <a:solidFill>
                <a:srgbClr val="990033"/>
              </a:solidFill>
            </a:endParaRPr>
          </a:p>
        </p:txBody>
      </p:sp>
      <p:pic>
        <p:nvPicPr>
          <p:cNvPr id="7170" name="Picture 2" descr="http://www.eltbooks.com/cover/9780194739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928670"/>
            <a:ext cx="2000264" cy="255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Business Result –</a:t>
            </a:r>
            <a:r>
              <a:rPr lang="ru-RU" sz="3200" b="1" dirty="0" smtClean="0"/>
              <a:t>проектная методика для обучения деловому английскому</a:t>
            </a:r>
            <a:endParaRPr lang="ru-RU" sz="3200" b="1" dirty="0"/>
          </a:p>
        </p:txBody>
      </p:sp>
      <p:pic>
        <p:nvPicPr>
          <p:cNvPr id="23554" name="Picture 2" descr="\\WORK2\SharedDocs\РАБОЧАЯ\ОЮ\сканы для аннотаций на сайт\Д 13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989209" cy="5197411"/>
          </a:xfrm>
          <a:prstGeom prst="rect">
            <a:avLst/>
          </a:prstGeom>
          <a:noFill/>
        </p:spPr>
      </p:pic>
      <p:pic>
        <p:nvPicPr>
          <p:cNvPr id="23555" name="Picture 3" descr="\\WORK2\SharedDocs\РАБОЧАЯ\ОЮ\сканы для аннотаций на сайт\Д 13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66121"/>
            <a:ext cx="3929090" cy="5491879"/>
          </a:xfrm>
          <a:prstGeom prst="rect">
            <a:avLst/>
          </a:prstGeom>
          <a:noFill/>
        </p:spPr>
      </p:pic>
      <p:pic>
        <p:nvPicPr>
          <p:cNvPr id="23556" name="Picture 4" descr="\\WORK2\SharedDocs\РАБОЧАЯ\ОЮ\сканы для аннотаций на сайт\Д 13 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4071966" cy="526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Метод кейсов и ролевая игра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215370" cy="4525963"/>
          </a:xfrm>
        </p:spPr>
        <p:txBody>
          <a:bodyPr/>
          <a:lstStyle/>
          <a:p>
            <a:r>
              <a:rPr lang="ru-RU" dirty="0" smtClean="0"/>
              <a:t>Метод кейсов </a:t>
            </a:r>
            <a:r>
              <a:rPr lang="en-US" dirty="0" smtClean="0"/>
              <a:t> - Business Result, Oxford </a:t>
            </a:r>
            <a:r>
              <a:rPr lang="en-US" smtClean="0"/>
              <a:t>Business English</a:t>
            </a:r>
            <a:endParaRPr lang="ru-RU" dirty="0" smtClean="0"/>
          </a:p>
          <a:p>
            <a:r>
              <a:rPr lang="ru-RU" sz="2800" dirty="0" smtClean="0"/>
              <a:t>Кейс + ролевая игра = условно-коммуникативные упражнения</a:t>
            </a:r>
          </a:p>
          <a:p>
            <a:r>
              <a:rPr lang="ru-RU" sz="2800" dirty="0" smtClean="0"/>
              <a:t>(условно</a:t>
            </a:r>
            <a:r>
              <a:rPr lang="en-US" sz="2800" dirty="0" smtClean="0"/>
              <a:t>-</a:t>
            </a:r>
            <a:r>
              <a:rPr lang="ru-RU" sz="2800" dirty="0" smtClean="0"/>
              <a:t>речевые</a:t>
            </a:r>
            <a:r>
              <a:rPr lang="en-US" sz="2800" dirty="0" smtClean="0"/>
              <a:t> vs.</a:t>
            </a:r>
            <a:r>
              <a:rPr lang="ru-RU" sz="2800" dirty="0" smtClean="0"/>
              <a:t> условно-коммуникативные</a:t>
            </a:r>
            <a:r>
              <a:rPr lang="en-US" sz="2800" dirty="0" smtClean="0"/>
              <a:t> -    </a:t>
            </a:r>
            <a:r>
              <a:rPr lang="ru-RU" sz="2800" dirty="0" smtClean="0"/>
              <a:t>….)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reading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RSBFT Alan Mayley, Gillian Porter </a:t>
            </a:r>
            <a:r>
              <a:rPr lang="en-US" dirty="0" err="1" smtClean="0"/>
              <a:t>Ladousse</a:t>
            </a:r>
            <a:r>
              <a:rPr lang="en-US" dirty="0" smtClean="0"/>
              <a:t>  Role Play OUP, 1987</a:t>
            </a:r>
          </a:p>
          <a:p>
            <a:r>
              <a:rPr lang="en-US" dirty="0" smtClean="0"/>
              <a:t>Business Result   OUP </a:t>
            </a:r>
            <a:r>
              <a:rPr lang="en-US" dirty="0" smtClean="0">
                <a:hlinkClick r:id="rId2"/>
              </a:rPr>
              <a:t>http://www.bookshop247.com/search/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Career Path Express Publishing   </a:t>
            </a:r>
            <a:r>
              <a:rPr lang="en-US" dirty="0" smtClean="0">
                <a:hlinkClick r:id="rId3"/>
              </a:rPr>
              <a:t>http://expresspublishing.co.uk/eltesp.php?Country=uk&amp;Category=12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Non-ELT simulations in teaching ELT  by David </a:t>
            </a:r>
            <a:r>
              <a:rPr lang="en-US" dirty="0" err="1" smtClean="0"/>
              <a:t>Crookall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http://www.researchgate.net/profile/David_Crookall/publication/249252329_The_use_of_non-ELT_simulations/links/548dafb20cf2d1800d841d6d.pdf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20000"/>
                </a:solidFill>
              </a:rPr>
              <a:t>We will look at: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320000"/>
                </a:solidFill>
              </a:rPr>
              <a:t>Языковые упражнения – </a:t>
            </a:r>
            <a:r>
              <a:rPr lang="en-US" b="1" dirty="0" smtClean="0">
                <a:solidFill>
                  <a:srgbClr val="320000"/>
                </a:solidFill>
              </a:rPr>
              <a:t>drills 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320000"/>
                </a:solidFill>
              </a:rPr>
              <a:t>Условно-речевые упражнения – </a:t>
            </a:r>
            <a:r>
              <a:rPr lang="en-US" b="1" dirty="0" smtClean="0">
                <a:solidFill>
                  <a:srgbClr val="320000"/>
                </a:solidFill>
              </a:rPr>
              <a:t>sketches &amp; mock-ups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320000"/>
                </a:solidFill>
              </a:rPr>
              <a:t>Ролевые игры – </a:t>
            </a:r>
            <a:r>
              <a:rPr lang="en-US" b="1" dirty="0" smtClean="0">
                <a:solidFill>
                  <a:srgbClr val="320000"/>
                </a:solidFill>
              </a:rPr>
              <a:t>role play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320000"/>
                </a:solidFill>
              </a:rPr>
              <a:t>Simulations – </a:t>
            </a:r>
            <a:r>
              <a:rPr lang="ru-RU" b="1" dirty="0" smtClean="0">
                <a:solidFill>
                  <a:srgbClr val="320000"/>
                </a:solidFill>
              </a:rPr>
              <a:t>условно-коммуникативные упражнения 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320000"/>
                </a:solidFill>
              </a:rPr>
              <a:t>Условия для  переноса навыка в реальные ситуации</a:t>
            </a:r>
            <a:endParaRPr lang="ru-RU" b="1" dirty="0">
              <a:solidFill>
                <a:srgbClr val="3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Ролевая игра </a:t>
            </a:r>
            <a:r>
              <a:rPr lang="en-US" b="1" dirty="0" smtClean="0">
                <a:solidFill>
                  <a:srgbClr val="002060"/>
                </a:solidFill>
              </a:rPr>
              <a:t>/ simulation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800" b="1" u="sng" dirty="0" smtClean="0">
                <a:solidFill>
                  <a:srgbClr val="320000"/>
                </a:solidFill>
              </a:rPr>
              <a:t>Ролевая игра </a:t>
            </a:r>
            <a:r>
              <a:rPr lang="en-US" sz="2800" b="1" u="sng" dirty="0" smtClean="0">
                <a:solidFill>
                  <a:srgbClr val="320000"/>
                </a:solidFill>
              </a:rPr>
              <a:t>/role play </a:t>
            </a:r>
            <a:r>
              <a:rPr lang="en-US" sz="2000" b="1" dirty="0" smtClean="0">
                <a:solidFill>
                  <a:srgbClr val="320000"/>
                </a:solidFill>
              </a:rPr>
              <a:t>–interaction activities that teach speech patterns in realistic situations imitating life/professional socializing contexts   </a:t>
            </a:r>
            <a:r>
              <a:rPr lang="en-US" sz="2000" b="1" i="1" dirty="0" smtClean="0">
                <a:solidFill>
                  <a:srgbClr val="320000"/>
                </a:solidFill>
              </a:rPr>
              <a:t>sketches   mock-ups </a:t>
            </a:r>
          </a:p>
          <a:p>
            <a:pPr>
              <a:buBlip>
                <a:blip r:embed="rId2"/>
              </a:buBlip>
            </a:pPr>
            <a:r>
              <a:rPr lang="en-US" sz="2800" b="1" u="sng" dirty="0" smtClean="0">
                <a:solidFill>
                  <a:srgbClr val="320000"/>
                </a:solidFill>
              </a:rPr>
              <a:t>Simulation</a:t>
            </a:r>
            <a:r>
              <a:rPr lang="en-US" sz="2000" dirty="0" smtClean="0">
                <a:solidFill>
                  <a:srgbClr val="320000"/>
                </a:solidFill>
              </a:rPr>
              <a:t> </a:t>
            </a:r>
            <a:r>
              <a:rPr lang="en-US" sz="2000" b="1" dirty="0" smtClean="0">
                <a:solidFill>
                  <a:srgbClr val="320000"/>
                </a:solidFill>
              </a:rPr>
              <a:t>–language-generating activity for developing purposeful language use in everyday and professional situations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990033"/>
                </a:solidFill>
              </a:rPr>
              <a:t>Language acquisition   vs.   language learning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20000"/>
                </a:solidFill>
              </a:rPr>
              <a:t>В чём упрекают ролевые задания в обучении ИЯ?</a:t>
            </a:r>
            <a:r>
              <a:rPr lang="en-US" b="1" dirty="0" smtClean="0">
                <a:solidFill>
                  <a:srgbClr val="320000"/>
                </a:solidFill>
              </a:rPr>
              <a:t> (David </a:t>
            </a:r>
            <a:r>
              <a:rPr lang="en-US" b="1" dirty="0" err="1" smtClean="0">
                <a:solidFill>
                  <a:srgbClr val="320000"/>
                </a:solidFill>
              </a:rPr>
              <a:t>Crookall</a:t>
            </a:r>
            <a:r>
              <a:rPr lang="en-US" b="1" dirty="0" smtClean="0">
                <a:solidFill>
                  <a:srgbClr val="320000"/>
                </a:solidFill>
              </a:rPr>
              <a:t>)</a:t>
            </a:r>
            <a:endParaRPr lang="ru-RU" b="1" dirty="0">
              <a:solidFill>
                <a:srgbClr val="32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320000"/>
                </a:solidFill>
              </a:rPr>
              <a:t>Условно-речевые упражнения призваны отработать лексику</a:t>
            </a:r>
            <a:r>
              <a:rPr lang="en-US" sz="2400" dirty="0" smtClean="0">
                <a:solidFill>
                  <a:srgbClr val="320000"/>
                </a:solidFill>
              </a:rPr>
              <a:t>/</a:t>
            </a:r>
            <a:r>
              <a:rPr lang="ru-RU" sz="2400" dirty="0" smtClean="0">
                <a:solidFill>
                  <a:srgbClr val="320000"/>
                </a:solidFill>
              </a:rPr>
              <a:t>грамматику</a:t>
            </a:r>
            <a:r>
              <a:rPr lang="en-US" sz="2400" dirty="0" smtClean="0">
                <a:solidFill>
                  <a:srgbClr val="320000"/>
                </a:solidFill>
              </a:rPr>
              <a:t> </a:t>
            </a:r>
            <a:r>
              <a:rPr lang="ru-RU" sz="2400" dirty="0" smtClean="0">
                <a:solidFill>
                  <a:srgbClr val="320000"/>
                </a:solidFill>
              </a:rPr>
              <a:t>-потому </a:t>
            </a:r>
            <a:r>
              <a:rPr lang="ru-RU" sz="2400" b="1" dirty="0" smtClean="0">
                <a:solidFill>
                  <a:srgbClr val="320000"/>
                </a:solidFill>
              </a:rPr>
              <a:t>производят искусственное впечатление и неэффективны</a:t>
            </a:r>
            <a:r>
              <a:rPr lang="ru-RU" sz="2400" dirty="0" smtClean="0">
                <a:solidFill>
                  <a:srgbClr val="320000"/>
                </a:solidFill>
              </a:rPr>
              <a:t> для применения в реальной жизни</a:t>
            </a:r>
            <a:r>
              <a:rPr lang="en-US" sz="2400" dirty="0" smtClean="0">
                <a:solidFill>
                  <a:srgbClr val="320000"/>
                </a:solidFill>
              </a:rPr>
              <a:t>  </a:t>
            </a:r>
            <a:r>
              <a:rPr lang="en-US" sz="2400" dirty="0" smtClean="0">
                <a:hlinkClick r:id="rId3"/>
              </a:rPr>
              <a:t>http://www.youtube.com/watch?v=8uozGujfdS0</a:t>
            </a:r>
            <a:r>
              <a:rPr lang="en-US" sz="2400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320000"/>
                </a:solidFill>
              </a:rPr>
              <a:t>They are just contextualized drills </a:t>
            </a:r>
            <a:r>
              <a:rPr lang="en-US" sz="2400" b="1" dirty="0" smtClean="0">
                <a:solidFill>
                  <a:srgbClr val="320000"/>
                </a:solidFill>
              </a:rPr>
              <a:t>masquerading</a:t>
            </a:r>
            <a:r>
              <a:rPr lang="en-US" sz="2400" dirty="0" smtClean="0">
                <a:solidFill>
                  <a:srgbClr val="320000"/>
                </a:solidFill>
              </a:rPr>
              <a:t> as simulations</a:t>
            </a:r>
            <a:endParaRPr lang="ru-RU" sz="2400" dirty="0" smtClean="0">
              <a:solidFill>
                <a:srgbClr val="32000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320000"/>
                </a:solidFill>
              </a:rPr>
              <a:t>Искусственно навязанная языковая </a:t>
            </a:r>
            <a:r>
              <a:rPr lang="ru-RU" sz="2400" b="1" dirty="0" err="1" smtClean="0">
                <a:solidFill>
                  <a:srgbClr val="320000"/>
                </a:solidFill>
              </a:rPr>
              <a:t>субличность</a:t>
            </a:r>
            <a:r>
              <a:rPr lang="ru-RU" sz="2400" b="1" dirty="0" smtClean="0">
                <a:solidFill>
                  <a:srgbClr val="320000"/>
                </a:solidFill>
              </a:rPr>
              <a:t> </a:t>
            </a:r>
            <a:r>
              <a:rPr lang="ru-RU" sz="2400" dirty="0" smtClean="0">
                <a:solidFill>
                  <a:srgbClr val="320000"/>
                </a:solidFill>
              </a:rPr>
              <a:t>не соответствует личности студента</a:t>
            </a:r>
            <a:endParaRPr lang="en-US" sz="2400" dirty="0" smtClean="0">
              <a:solidFill>
                <a:srgbClr val="3200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20000"/>
                </a:solidFill>
              </a:rPr>
              <a:t>Наши традиции: Китайгородская Г.А. – «</a:t>
            </a:r>
            <a:r>
              <a:rPr lang="ru-RU" sz="4000" b="1" dirty="0" err="1" smtClean="0">
                <a:solidFill>
                  <a:srgbClr val="320000"/>
                </a:solidFill>
              </a:rPr>
              <a:t>интенсивы</a:t>
            </a:r>
            <a:r>
              <a:rPr lang="ru-RU" sz="4000" b="1" dirty="0" smtClean="0">
                <a:solidFill>
                  <a:srgbClr val="320000"/>
                </a:solidFill>
              </a:rPr>
              <a:t>» и «погружения»</a:t>
            </a:r>
            <a:endParaRPr lang="ru-RU" sz="4000" b="1" dirty="0">
              <a:solidFill>
                <a:srgbClr val="32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http://online-song.net/?song=%CA%E8%F2%E0%E9%E3%EE%F0%EE%E4%F1%EA%E0%FF.+Vive+la+joie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320000"/>
                </a:solidFill>
              </a:rPr>
              <a:t>фрагменты введения материала для курса французского языка для начинающих</a:t>
            </a:r>
            <a:r>
              <a:rPr lang="en-US" b="1" dirty="0" smtClean="0">
                <a:solidFill>
                  <a:srgbClr val="320000"/>
                </a:solidFill>
              </a:rPr>
              <a:t> </a:t>
            </a:r>
            <a:r>
              <a:rPr lang="ru-RU" b="1" dirty="0" smtClean="0">
                <a:solidFill>
                  <a:srgbClr val="320000"/>
                </a:solidFill>
              </a:rPr>
              <a:t>«Французский язык. Интенсивный курс обучения» (</a:t>
            </a:r>
            <a:r>
              <a:rPr lang="en-US" b="1" dirty="0" smtClean="0">
                <a:solidFill>
                  <a:srgbClr val="320000"/>
                </a:solidFill>
              </a:rPr>
              <a:t>‘Vive la joie!’</a:t>
            </a:r>
            <a:r>
              <a:rPr lang="ru-RU" b="1" dirty="0" smtClean="0">
                <a:solidFill>
                  <a:srgbClr val="320000"/>
                </a:solidFill>
              </a:rPr>
              <a:t>)</a:t>
            </a:r>
            <a:endParaRPr lang="en-US" b="1" dirty="0" smtClean="0">
              <a:solidFill>
                <a:srgbClr val="32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2441" t="19370" r="24213" b="28346"/>
          <a:stretch>
            <a:fillRect/>
          </a:stretch>
        </p:blipFill>
        <p:spPr bwMode="auto">
          <a:xfrm>
            <a:off x="428596" y="285728"/>
            <a:ext cx="804719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20000"/>
                </a:solidFill>
              </a:rPr>
              <a:t>Критерии эффективной ролевой игры </a:t>
            </a:r>
            <a:r>
              <a:rPr lang="en-US" b="1" dirty="0" smtClean="0">
                <a:solidFill>
                  <a:srgbClr val="320000"/>
                </a:solidFill>
              </a:rPr>
              <a:t>\</a:t>
            </a:r>
            <a:r>
              <a:rPr lang="ru-RU" b="1" dirty="0" smtClean="0">
                <a:solidFill>
                  <a:srgbClr val="320000"/>
                </a:solidFill>
              </a:rPr>
              <a:t> </a:t>
            </a:r>
            <a:r>
              <a:rPr lang="en-US" b="1" dirty="0" smtClean="0">
                <a:solidFill>
                  <a:srgbClr val="320000"/>
                </a:solidFill>
              </a:rPr>
              <a:t>simulation</a:t>
            </a:r>
            <a:endParaRPr lang="ru-RU" b="1" dirty="0">
              <a:solidFill>
                <a:srgbClr val="32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320000"/>
                </a:solidFill>
              </a:rPr>
              <a:t>Communicativeness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320000"/>
                </a:solidFill>
              </a:rPr>
              <a:t>Normalcy </a:t>
            </a:r>
            <a:endParaRPr lang="ru-RU" b="1" dirty="0" smtClean="0">
              <a:solidFill>
                <a:srgbClr val="32000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320000"/>
                </a:solidFill>
              </a:rPr>
              <a:t>Credibility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320000"/>
                </a:solidFill>
              </a:rPr>
              <a:t>Authenticity 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320000"/>
                </a:solidFill>
              </a:rPr>
              <a:t>It recreates social situations to encourage Ss to use the language spontaneously </a:t>
            </a:r>
            <a:r>
              <a:rPr lang="ru-RU" b="1" dirty="0" smtClean="0">
                <a:solidFill>
                  <a:srgbClr val="320000"/>
                </a:solidFill>
              </a:rPr>
              <a:t>(условно-коммуникативное упражнение и трансфер = перенос навыка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026" name="Picture 2" descr="http://ecx.images-amazon.com/images/I/51DFM2Y6JGL._SY3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74065"/>
            <a:ext cx="4524392" cy="616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Этапы организации ролевой игры и симуляции на занятии по иностранному языку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sz="2400" b="1" dirty="0" smtClean="0"/>
              <a:t>Языковые упражнения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Условно-речевые  дриллы и скетчи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Аутентичные и адаптированные материалы для отработки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/>
              <a:t>Situation</a:t>
            </a:r>
            <a:r>
              <a:rPr lang="ru-RU" sz="2400" b="1" dirty="0" smtClean="0"/>
              <a:t> -</a:t>
            </a:r>
            <a:r>
              <a:rPr lang="en-US" sz="2400" b="1" dirty="0" smtClean="0"/>
              <a:t>simulation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/>
              <a:t>Ss should be involved as PEOPLE NOT STUDENTS-make the classroom situation as real as possible </a:t>
            </a:r>
            <a:r>
              <a:rPr lang="en-US" sz="1800" dirty="0" smtClean="0">
                <a:hlinkClick r:id="rId3"/>
              </a:rPr>
              <a:t>http://www.teflsites.com/con%20tuesday%20spring%202011airport%20bus%20hotel.pdf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>
              <a:buBlip>
                <a:blip r:embed="rId2"/>
              </a:buBlip>
            </a:pPr>
            <a:endParaRPr lang="ru-RU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2800" dirty="0" smtClean="0"/>
              <a:t>коллекции готовых ситуаций – на нашем сайте  </a:t>
            </a:r>
            <a:r>
              <a:rPr lang="en-US" sz="2800" dirty="0" smtClean="0">
                <a:hlinkClick r:id="rId4"/>
              </a:rPr>
              <a:t>www.injaz.ru</a:t>
            </a:r>
            <a:r>
              <a:rPr lang="en-US" sz="2800" dirty="0" smtClean="0"/>
              <a:t> </a:t>
            </a:r>
            <a:r>
              <a:rPr lang="ru-RU" sz="2800" dirty="0" smtClean="0"/>
              <a:t> здесь: </a:t>
            </a:r>
            <a:r>
              <a:rPr lang="en-US" sz="2800" dirty="0" smtClean="0">
                <a:hlinkClick r:id="rId5"/>
              </a:rPr>
              <a:t>http://www.injaz.ru/page/planirovanie</a:t>
            </a:r>
            <a:r>
              <a:rPr lang="ru-RU" sz="2800" dirty="0" smtClean="0"/>
              <a:t> </a:t>
            </a:r>
            <a:endParaRPr lang="en-US" sz="1800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мы готовимся  к ролевой игре</a:t>
            </a:r>
            <a:endParaRPr lang="ru-RU" dirty="0"/>
          </a:p>
        </p:txBody>
      </p:sp>
      <p:pic>
        <p:nvPicPr>
          <p:cNvPr id="2050" name="Picture 2" descr="\\WORK2\SharedDocs\РАБОЧАЯ\ОЮ\сканы для аннотаций на сайт\Д 13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95073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415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Ролевые игры для формирования навыков профессионально-ориентированного общения в группах уровня A1 и A2</vt:lpstr>
      <vt:lpstr>We will look at: </vt:lpstr>
      <vt:lpstr>Ролевая игра / simulation</vt:lpstr>
      <vt:lpstr>В чём упрекают ролевые задания в обучении ИЯ? (David Crookall)</vt:lpstr>
      <vt:lpstr>Наши традиции: Китайгородская Г.А. – «интенсивы» и «погружения»</vt:lpstr>
      <vt:lpstr>Презентация PowerPoint</vt:lpstr>
      <vt:lpstr>Критерии эффективной ролевой игры \ simulation</vt:lpstr>
      <vt:lpstr>Этапы организации ролевой игры и симуляции на занятии по иностранному языку</vt:lpstr>
      <vt:lpstr>Как мы готовимся  к ролевой игре</vt:lpstr>
      <vt:lpstr>Аудирование + говорение</vt:lpstr>
      <vt:lpstr>Диалоги для подготовки к ролевой игре</vt:lpstr>
      <vt:lpstr>Презентация PowerPoint</vt:lpstr>
      <vt:lpstr>Учебники с ролевой игрой на основе кейс-метода</vt:lpstr>
      <vt:lpstr>Business Result –проектная методика для обучения деловому английскому</vt:lpstr>
      <vt:lpstr>Метод кейсов и ролевая игра</vt:lpstr>
      <vt:lpstr>Further reading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Ролевые игры для формирования навыков говорения в сфере профессиональной коммуникации на английском языке</dc:title>
  <dc:creator>Ольга</dc:creator>
  <cp:lastModifiedBy>Alex</cp:lastModifiedBy>
  <cp:revision>37</cp:revision>
  <dcterms:created xsi:type="dcterms:W3CDTF">2015-05-27T06:15:55Z</dcterms:created>
  <dcterms:modified xsi:type="dcterms:W3CDTF">2015-06-11T07:03:13Z</dcterms:modified>
</cp:coreProperties>
</file>